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5" r:id="rId1"/>
  </p:sldMasterIdLst>
  <p:handoutMasterIdLst>
    <p:handoutMasterId r:id="rId15"/>
  </p:handoutMasterIdLst>
  <p:sldIdLst>
    <p:sldId id="256" r:id="rId2"/>
    <p:sldId id="259" r:id="rId3"/>
    <p:sldId id="283" r:id="rId4"/>
    <p:sldId id="282" r:id="rId5"/>
    <p:sldId id="277" r:id="rId6"/>
    <p:sldId id="278" r:id="rId7"/>
    <p:sldId id="262" r:id="rId8"/>
    <p:sldId id="284" r:id="rId9"/>
    <p:sldId id="285" r:id="rId10"/>
    <p:sldId id="286" r:id="rId11"/>
    <p:sldId id="287" r:id="rId12"/>
    <p:sldId id="288" r:id="rId13"/>
    <p:sldId id="28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8FC90-5A72-4C4E-8A33-48721356F044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5C260-56DB-9E4E-9737-33614B935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0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4/30/2015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Engaging God’s Mission in the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21</a:t>
            </a:r>
            <a:r>
              <a:rPr lang="en-US" baseline="30000" dirty="0" smtClean="0">
                <a:solidFill>
                  <a:srgbClr val="FF0000"/>
                </a:solidFill>
              </a:rPr>
              <a:t>st</a:t>
            </a:r>
            <a:r>
              <a:rPr lang="en-US" dirty="0" smtClean="0">
                <a:solidFill>
                  <a:srgbClr val="FF0000"/>
                </a:solidFill>
              </a:rPr>
              <a:t> Century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34" y="3936545"/>
            <a:ext cx="4314704" cy="194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4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Proposed Changes: </a:t>
            </a:r>
            <a:r>
              <a:rPr lang="en-US" dirty="0" smtClean="0">
                <a:solidFill>
                  <a:srgbClr val="FF0000"/>
                </a:solidFill>
              </a:rPr>
              <a:t>Executive Council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Role clarified as governance, not operational</a:t>
            </a:r>
          </a:p>
          <a:p>
            <a:r>
              <a:rPr lang="en-US" sz="2800" dirty="0" smtClean="0"/>
              <a:t>Reduced in size from 42 to 21, retaining proportionality of orders</a:t>
            </a:r>
          </a:p>
          <a:p>
            <a:r>
              <a:rPr lang="en-US" sz="2800" dirty="0" smtClean="0"/>
              <a:t>Membership: </a:t>
            </a:r>
          </a:p>
          <a:p>
            <a:pPr lvl="1"/>
            <a:r>
              <a:rPr lang="en-US" sz="2400" dirty="0" smtClean="0"/>
              <a:t>PB and PD </a:t>
            </a:r>
            <a:r>
              <a:rPr lang="en-US" sz="2400" i="1" dirty="0" smtClean="0"/>
              <a:t>ex officio</a:t>
            </a:r>
          </a:p>
          <a:p>
            <a:pPr lvl="1"/>
            <a:r>
              <a:rPr lang="en-US" sz="2400" dirty="0" smtClean="0"/>
              <a:t>11 at large (elected by GC)</a:t>
            </a:r>
          </a:p>
          <a:p>
            <a:pPr lvl="1"/>
            <a:r>
              <a:rPr lang="en-US" sz="2400" dirty="0" smtClean="0"/>
              <a:t>9 nominated provincially, elected at GC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370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Changes: </a:t>
            </a:r>
            <a:r>
              <a:rPr lang="en-US" dirty="0" smtClean="0">
                <a:solidFill>
                  <a:srgbClr val="FF0000"/>
                </a:solidFill>
              </a:rPr>
              <a:t>CCABs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Eliminate all Standing </a:t>
            </a:r>
            <a:r>
              <a:rPr lang="en-US" dirty="0"/>
              <a:t>C</a:t>
            </a:r>
            <a:r>
              <a:rPr lang="en-US" dirty="0" smtClean="0"/>
              <a:t>ommissions except Liturgy and Music, Constitution and Canons</a:t>
            </a:r>
          </a:p>
          <a:p>
            <a:r>
              <a:rPr lang="en-US" dirty="0" smtClean="0"/>
              <a:t>No changes to commissions called for in Rules of Order (Nominations, PB&amp;F)</a:t>
            </a:r>
          </a:p>
          <a:p>
            <a:r>
              <a:rPr lang="en-US" dirty="0" smtClean="0"/>
              <a:t>Presiding Officers charged with appointing task forces specific to work of each triennium; dissolve at end</a:t>
            </a:r>
          </a:p>
          <a:p>
            <a:r>
              <a:rPr lang="en-US" dirty="0" smtClean="0"/>
              <a:t>Encourage use of expertise of DFMS staff or consultants as needed to study issues, develop proposals to address GC priorities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60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Innovation, adaptation already underway in many places</a:t>
            </a:r>
          </a:p>
          <a:p>
            <a:r>
              <a:rPr lang="en-US" sz="2800" dirty="0" smtClean="0"/>
              <a:t>We must recognize loss amidst change</a:t>
            </a:r>
          </a:p>
          <a:p>
            <a:r>
              <a:rPr lang="en-US" sz="2800" dirty="0" smtClean="0"/>
              <a:t>Leadership is key enabler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28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2012 GC Resolution C095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83754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Establish task force to present to 78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General Convention plan for reforming Church’s structures, governance, and administration</a:t>
            </a:r>
          </a:p>
          <a:p>
            <a:r>
              <a:rPr lang="en-US" sz="3200" dirty="0"/>
              <a:t>24 appointed members </a:t>
            </a:r>
            <a:r>
              <a:rPr lang="en-US" sz="3200" dirty="0" smtClean="0"/>
              <a:t>reflecting </a:t>
            </a:r>
            <a:r>
              <a:rPr lang="en-US" sz="3200" dirty="0"/>
              <a:t>diversity of church, including those with critical distance </a:t>
            </a:r>
            <a:endParaRPr lang="en-US" sz="3200" dirty="0" smtClean="0"/>
          </a:p>
          <a:p>
            <a:r>
              <a:rPr lang="en-US" sz="3200" dirty="0" smtClean="0"/>
              <a:t>Hold churchwide </a:t>
            </a:r>
            <a:r>
              <a:rPr lang="en-US" sz="3200" dirty="0"/>
              <a:t>gathering </a:t>
            </a:r>
            <a:r>
              <a:rPr lang="en-US" sz="3200" dirty="0" smtClean="0"/>
              <a:t>with representatives of each diocese</a:t>
            </a:r>
            <a:endParaRPr lang="en-US" sz="3200" dirty="0"/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Movement and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Structure developed to support Jesus movement</a:t>
            </a:r>
          </a:p>
          <a:p>
            <a:r>
              <a:rPr lang="en-US" sz="2800" dirty="0" smtClean="0"/>
              <a:t>Today’s primary challenges are spiritual, theological, cultural, not organizational</a:t>
            </a:r>
          </a:p>
          <a:p>
            <a:pPr lvl="1"/>
            <a:r>
              <a:rPr lang="en-US" sz="2400" dirty="0" smtClean="0"/>
              <a:t>Practicing Way of Jesus more deeply at all levels</a:t>
            </a:r>
          </a:p>
          <a:p>
            <a:pPr lvl="1"/>
            <a:r>
              <a:rPr lang="en-US" sz="2400" dirty="0" smtClean="0"/>
              <a:t>Forming Christian community with neighbors</a:t>
            </a:r>
          </a:p>
          <a:p>
            <a:pPr lvl="1"/>
            <a:r>
              <a:rPr lang="en-US" sz="2400" dirty="0" smtClean="0"/>
              <a:t>Practicing Christian witness in society where culture no longer supports Christian identity/belonging</a:t>
            </a:r>
          </a:p>
          <a:p>
            <a:r>
              <a:rPr lang="en-US" sz="2800" dirty="0" smtClean="0"/>
              <a:t>From “doing mission” to connecting communities, individuals for mutual support, learning, collaboration</a:t>
            </a:r>
          </a:p>
          <a:p>
            <a:r>
              <a:rPr lang="en-US" sz="2800" dirty="0" smtClean="0"/>
              <a:t>Fostering innovation, ongoing adaptation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0833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Key Practices (Luke 10:1-11)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3961"/>
            <a:ext cx="8229600" cy="4743039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Follow Jesus together</a:t>
            </a:r>
          </a:p>
          <a:p>
            <a:pPr lvl="1"/>
            <a:r>
              <a:rPr lang="en-US" sz="2800" dirty="0" smtClean="0"/>
              <a:t>Renewing identity through practicing Way of Jesus more deeply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Into the neighborhood</a:t>
            </a:r>
          </a:p>
          <a:p>
            <a:pPr lvl="1"/>
            <a:r>
              <a:rPr lang="en-US" sz="2800" dirty="0" smtClean="0">
                <a:solidFill>
                  <a:srgbClr val="000000"/>
                </a:solidFill>
              </a:rPr>
              <a:t>Testifying to God’s reign of healing &amp; reconciliation through deep listening to neighbors; forming &amp; restoring community</a:t>
            </a:r>
          </a:p>
          <a:p>
            <a:pPr marL="231775" indent="-231775"/>
            <a:r>
              <a:rPr lang="en-US" sz="3200" b="1" dirty="0" smtClean="0">
                <a:solidFill>
                  <a:srgbClr val="FF0000"/>
                </a:solidFill>
              </a:rPr>
              <a:t>Travel lightly</a:t>
            </a:r>
          </a:p>
          <a:p>
            <a:pPr marL="452438" lvl="1" indent="-179388"/>
            <a:r>
              <a:rPr lang="en-US" sz="2800" dirty="0" smtClean="0">
                <a:solidFill>
                  <a:srgbClr val="000000"/>
                </a:solidFill>
              </a:rPr>
              <a:t>Going in vulnerability, discerning what to hold onto and what to let go of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04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94" y="620564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Key Themes from Engagement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5748"/>
            <a:ext cx="8229600" cy="472125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Focus more deeply on local mission and community-building</a:t>
            </a:r>
          </a:p>
          <a:p>
            <a:r>
              <a:rPr lang="en-US" sz="2800" dirty="0" smtClean="0"/>
              <a:t>Make better decisions more effectively and allocate resources more wisely</a:t>
            </a:r>
          </a:p>
          <a:p>
            <a:r>
              <a:rPr lang="en-US" sz="2800" dirty="0" smtClean="0"/>
              <a:t>Make more space for innovation to emerge from all parts of </a:t>
            </a:r>
            <a:r>
              <a:rPr lang="en-US" sz="2800" dirty="0"/>
              <a:t>c</a:t>
            </a:r>
            <a:r>
              <a:rPr lang="en-US" sz="2800" dirty="0" smtClean="0"/>
              <a:t>hurch 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Rationale for Structural Proposals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Clearer responsibility</a:t>
            </a:r>
          </a:p>
          <a:p>
            <a:r>
              <a:rPr lang="en-US" sz="2800" dirty="0" smtClean="0"/>
              <a:t>Greater accountability</a:t>
            </a:r>
          </a:p>
          <a:p>
            <a:r>
              <a:rPr lang="en-US" sz="2800" dirty="0" smtClean="0"/>
              <a:t>Faster and more effective decision-making</a:t>
            </a:r>
          </a:p>
          <a:p>
            <a:r>
              <a:rPr lang="en-US" sz="2800" dirty="0" smtClean="0"/>
              <a:t>Greater expertise in supporting decision-making</a:t>
            </a:r>
          </a:p>
          <a:p>
            <a:r>
              <a:rPr lang="en-US" sz="2800" dirty="0" smtClean="0"/>
              <a:t>More responsiveness to local needs and mission in use of collective resources</a:t>
            </a:r>
          </a:p>
          <a:p>
            <a:r>
              <a:rPr lang="en-US" sz="2800" dirty="0" smtClean="0"/>
              <a:t>Clarifying roles while maintaining polity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Reimagination</a:t>
            </a:r>
            <a:r>
              <a:rPr lang="en-US" dirty="0" smtClean="0"/>
              <a:t>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Restructure for spiritual encounter (A001)</a:t>
            </a:r>
          </a:p>
          <a:p>
            <a:r>
              <a:rPr lang="en-US" sz="3200" dirty="0" smtClean="0"/>
              <a:t>Reimagine dioceses, bishops and General Convention (A002)</a:t>
            </a:r>
          </a:p>
          <a:p>
            <a:r>
              <a:rPr lang="en-US" sz="3200" dirty="0" smtClean="0"/>
              <a:t>Restructure assets in service of God’s mission in future (A003, A004)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Proposed Changes: </a:t>
            </a:r>
            <a:r>
              <a:rPr lang="en-US" dirty="0" smtClean="0">
                <a:solidFill>
                  <a:srgbClr val="FF0000"/>
                </a:solidFill>
              </a:rPr>
              <a:t>General Convention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Unicameral General Convention</a:t>
            </a:r>
          </a:p>
          <a:p>
            <a:r>
              <a:rPr lang="en-US" sz="2800" dirty="0" smtClean="0"/>
              <a:t>Presiding Bishop elected by lay, clerical and bishops</a:t>
            </a:r>
          </a:p>
          <a:p>
            <a:r>
              <a:rPr lang="en-US" sz="2800" dirty="0" smtClean="0"/>
              <a:t>Presiding Deputy elected by lay and clerical orders</a:t>
            </a:r>
          </a:p>
          <a:p>
            <a:r>
              <a:rPr lang="en-US" sz="2800" dirty="0" smtClean="0"/>
              <a:t>Retired bishops no longer have vote</a:t>
            </a:r>
          </a:p>
          <a:p>
            <a:r>
              <a:rPr lang="en-US" sz="2800" dirty="0" smtClean="0"/>
              <a:t>Three lay and three clerical deputies per diocese</a:t>
            </a:r>
          </a:p>
          <a:p>
            <a:r>
              <a:rPr lang="en-US" sz="2800" dirty="0" smtClean="0"/>
              <a:t>Mission convocation alongside legislate body (wider participation, networking, peer learning)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4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Changes: </a:t>
            </a:r>
            <a:r>
              <a:rPr lang="en-US" dirty="0" smtClean="0">
                <a:solidFill>
                  <a:srgbClr val="FF0000"/>
                </a:solidFill>
              </a:rPr>
              <a:t>PB and PD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Clarifications of authority of Presiding Bishop as chief executive of churchwide organization as president of DFMS and chair of Executive Council</a:t>
            </a:r>
          </a:p>
          <a:p>
            <a:r>
              <a:rPr lang="en-US" dirty="0" smtClean="0"/>
              <a:t>PB has ultimate management authority for DFMS staff</a:t>
            </a:r>
          </a:p>
          <a:p>
            <a:r>
              <a:rPr lang="en-US" dirty="0" smtClean="0"/>
              <a:t>Presiding Deputy: VP of church, vice chair of Executive Council, VP of DFMS</a:t>
            </a:r>
          </a:p>
          <a:p>
            <a:r>
              <a:rPr lang="en-US" dirty="0" smtClean="0"/>
              <a:t>PB appoints (with concurrence of PD) General Manager, Treasurer, Secretary, General Chancellor</a:t>
            </a:r>
          </a:p>
          <a:p>
            <a:r>
              <a:rPr lang="en-US" dirty="0" smtClean="0"/>
              <a:t>Mutual ministry reviews among PB, PD, 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55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636</TotalTime>
  <Words>543</Words>
  <Application>Microsoft Office PowerPoint</Application>
  <PresentationFormat>On-screen Show (4:3)</PresentationFormat>
  <Paragraphs>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Clarity</vt:lpstr>
      <vt:lpstr>Engaging God’s Mission in the  21st Century</vt:lpstr>
      <vt:lpstr>2012 GC Resolution C095</vt:lpstr>
      <vt:lpstr>Movement and Structure</vt:lpstr>
      <vt:lpstr>Three Key Practices (Luke 10:1-11)</vt:lpstr>
      <vt:lpstr>Key Themes from Engagement Process</vt:lpstr>
      <vt:lpstr>Rationale for Structural Proposals</vt:lpstr>
      <vt:lpstr>Reimagination Agenda</vt:lpstr>
      <vt:lpstr>Proposed Changes: General Convention</vt:lpstr>
      <vt:lpstr>Proposed Changes: PB and PD</vt:lpstr>
      <vt:lpstr>Proposed Changes: Executive Council</vt:lpstr>
      <vt:lpstr>Proposed Changes: CCABs</vt:lpstr>
      <vt:lpstr>Conclusion</vt:lpstr>
      <vt:lpstr>Discussion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Reimaging The Episcopal Church</dc:title>
  <dc:creator>Bishop Mary Gray-Reeves</dc:creator>
  <cp:lastModifiedBy>office admin</cp:lastModifiedBy>
  <cp:revision>69</cp:revision>
  <cp:lastPrinted>2015-03-04T19:15:04Z</cp:lastPrinted>
  <dcterms:created xsi:type="dcterms:W3CDTF">2015-02-03T14:01:43Z</dcterms:created>
  <dcterms:modified xsi:type="dcterms:W3CDTF">2015-04-30T21:46:16Z</dcterms:modified>
</cp:coreProperties>
</file>